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9" r:id="rId4"/>
    <p:sldId id="265" r:id="rId5"/>
    <p:sldId id="266" r:id="rId6"/>
    <p:sldId id="267" r:id="rId7"/>
    <p:sldId id="268" r:id="rId8"/>
    <p:sldId id="262" r:id="rId9"/>
    <p:sldId id="271" r:id="rId10"/>
    <p:sldId id="270" r:id="rId11"/>
    <p:sldId id="272" r:id="rId12"/>
    <p:sldId id="273" r:id="rId13"/>
    <p:sldId id="274"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00"/>
    <a:srgbClr val="004200"/>
    <a:srgbClr val="B00000"/>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94660"/>
  </p:normalViewPr>
  <p:slideViewPr>
    <p:cSldViewPr>
      <p:cViewPr varScale="1">
        <p:scale>
          <a:sx n="82" d="100"/>
          <a:sy n="82" d="100"/>
        </p:scale>
        <p:origin x="-1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AE2F26B-AF8E-42D0-9495-90AE4E62867F}"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7F45AE-C648-4C81-9E6D-707E5A4AB034}"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4D91365-259C-4FB3-A671-C8344019B324}"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75FD24F-945E-42B7-BCA5-D34A9F4004CB}"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2F0079E-6091-41CB-AF79-E6C9097A1EDF}"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8373159-EAFE-4522-8ED0-742C735419F2}"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63B9DDF9-35B3-4697-9A73-440C877694E9}"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93D10DC-7315-4C92-998C-5D7CEF9529E1}"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EC3FB20D-6713-4E2D-A834-9111D11D3A29}"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5B57114-A5A2-4A5B-9EBE-1CD96D96A3E1}"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5814DE7-9CA0-4F83-861E-885C9C82C8FF}"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F71157E-C120-4310-9237-10BBEAEFDDC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63688" y="836712"/>
            <a:ext cx="7129462" cy="3240658"/>
          </a:xfrm>
        </p:spPr>
        <p:txBody>
          <a:bodyPr/>
          <a:lstStyle/>
          <a:p>
            <a:r>
              <a:rPr lang="ru-RU" sz="7200" b="1" dirty="0" smtClean="0">
                <a:solidFill>
                  <a:srgbClr val="820000"/>
                </a:solidFill>
                <a:effectLst>
                  <a:outerShdw blurRad="38100" dist="38100" dir="2700000" algn="tl">
                    <a:srgbClr val="000000">
                      <a:alpha val="43137"/>
                    </a:srgbClr>
                  </a:outerShdw>
                </a:effectLst>
              </a:rPr>
              <a:t>«Победа деда – моя Победа»</a:t>
            </a:r>
            <a:endParaRPr lang="ru-RU" sz="7200" b="1" dirty="0">
              <a:solidFill>
                <a:srgbClr val="820000"/>
              </a:solidFill>
              <a:effectLst>
                <a:outerShdw blurRad="38100" dist="38100" dir="2700000" algn="tl">
                  <a:srgbClr val="000000">
                    <a:alpha val="43137"/>
                  </a:srgbClr>
                </a:outerShdw>
              </a:effectLst>
            </a:endParaRPr>
          </a:p>
        </p:txBody>
      </p:sp>
      <p:sp>
        <p:nvSpPr>
          <p:cNvPr id="14339" name="Rectangle 3"/>
          <p:cNvSpPr>
            <a:spLocks noGrp="1" noChangeArrowheads="1"/>
          </p:cNvSpPr>
          <p:nvPr>
            <p:ph type="body" idx="1"/>
          </p:nvPr>
        </p:nvSpPr>
        <p:spPr>
          <a:xfrm>
            <a:off x="3311352" y="5661248"/>
            <a:ext cx="5832648" cy="720080"/>
          </a:xfrm>
        </p:spPr>
        <p:txBody>
          <a:bodyPr/>
          <a:lstStyle/>
          <a:p>
            <a:pPr>
              <a:buFontTx/>
              <a:buNone/>
            </a:pPr>
            <a:r>
              <a:rPr lang="ru-RU" dirty="0" smtClean="0"/>
              <a:t>Выполнили учащиеся 11 класса</a:t>
            </a:r>
            <a:endParaRPr lang="ru-RU"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Scale>
                                      <p:cBhvr>
                                        <p:cTn id="7" dur="1000" decel="50000" fill="hold">
                                          <p:stCondLst>
                                            <p:cond delay="0"/>
                                          </p:stCondLst>
                                        </p:cTn>
                                        <p:tgtEl>
                                          <p:spTgt spid="143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38"/>
                                        </p:tgtEl>
                                        <p:attrNameLst>
                                          <p:attrName>ppt_x</p:attrName>
                                          <p:attrName>ppt_y</p:attrName>
                                        </p:attrNameLst>
                                      </p:cBhvr>
                                    </p:animMotion>
                                    <p:animEffect transition="in" filter="fade">
                                      <p:cBhvr>
                                        <p:cTn id="9" dur="1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6851104" cy="1143000"/>
          </a:xfrm>
        </p:spPr>
        <p:txBody>
          <a:bodyPr/>
          <a:lstStyle/>
          <a:p>
            <a:r>
              <a:rPr lang="ru-RU" dirty="0" err="1" smtClean="0">
                <a:solidFill>
                  <a:srgbClr val="FF0000"/>
                </a:solidFill>
              </a:rPr>
              <a:t>Валеев</a:t>
            </a:r>
            <a:r>
              <a:rPr lang="ru-RU" dirty="0" smtClean="0">
                <a:solidFill>
                  <a:srgbClr val="FF0000"/>
                </a:solidFill>
              </a:rPr>
              <a:t> </a:t>
            </a:r>
            <a:r>
              <a:rPr lang="ru-RU" dirty="0" err="1" smtClean="0">
                <a:solidFill>
                  <a:srgbClr val="FF0000"/>
                </a:solidFill>
              </a:rPr>
              <a:t>Мөхәмматхан </a:t>
            </a:r>
            <a:r>
              <a:rPr lang="ru-RU" dirty="0" smtClean="0">
                <a:solidFill>
                  <a:srgbClr val="FF0000"/>
                </a:solidFill>
              </a:rPr>
              <a:t>В</a:t>
            </a:r>
            <a:r>
              <a:rPr lang="tt-RU" dirty="0" smtClean="0">
                <a:solidFill>
                  <a:srgbClr val="FF0000"/>
                </a:solidFill>
              </a:rPr>
              <a:t>әли улы </a:t>
            </a:r>
            <a:endParaRPr lang="ru-RU" dirty="0">
              <a:solidFill>
                <a:srgbClr val="FF0000"/>
              </a:solidFill>
            </a:endParaRPr>
          </a:p>
        </p:txBody>
      </p:sp>
      <p:pic>
        <p:nvPicPr>
          <p:cNvPr id="4" name="Содержимое 3" descr="2014-11-14-840_1.jpg"/>
          <p:cNvPicPr>
            <a:picLocks noGrp="1" noChangeAspect="1"/>
          </p:cNvPicPr>
          <p:nvPr>
            <p:ph idx="1"/>
          </p:nvPr>
        </p:nvPicPr>
        <p:blipFill>
          <a:blip r:embed="rId2" cstate="print"/>
          <a:stretch>
            <a:fillRect/>
          </a:stretch>
        </p:blipFill>
        <p:spPr>
          <a:xfrm>
            <a:off x="1619672" y="1052736"/>
            <a:ext cx="2066544" cy="2404872"/>
          </a:xfrm>
          <a:prstGeom prst="rect">
            <a:avLst/>
          </a:prstGeom>
          <a:ln>
            <a:noFill/>
          </a:ln>
          <a:effectLst>
            <a:softEdge rad="112500"/>
          </a:effectLst>
        </p:spPr>
      </p:pic>
      <p:sp>
        <p:nvSpPr>
          <p:cNvPr id="5" name="TextBox 4"/>
          <p:cNvSpPr txBox="1"/>
          <p:nvPr/>
        </p:nvSpPr>
        <p:spPr>
          <a:xfrm>
            <a:off x="3635896" y="1700808"/>
            <a:ext cx="5184576" cy="4093428"/>
          </a:xfrm>
          <a:prstGeom prst="rect">
            <a:avLst/>
          </a:prstGeom>
          <a:noFill/>
        </p:spPr>
        <p:txBody>
          <a:bodyPr wrap="square" rtlCol="0">
            <a:spAutoFit/>
          </a:bodyPr>
          <a:lstStyle/>
          <a:p>
            <a:pPr algn="just"/>
            <a:r>
              <a:rPr lang="ru-RU" dirty="0" smtClean="0"/>
              <a:t>    </a:t>
            </a:r>
            <a:r>
              <a:rPr lang="ru-RU" sz="2000" dirty="0" smtClean="0"/>
              <a:t>1941 нче ел 1 май к</a:t>
            </a:r>
            <a:r>
              <a:rPr lang="tt-RU" sz="2000" dirty="0" smtClean="0"/>
              <a:t>өнне минем бабайны кызыл Армия сафларына алалар. Ул хезмәт иткән 137 нче укчы полкы да сугышка керә. Ләкин 16 нчы октябр</a:t>
            </a:r>
            <a:r>
              <a:rPr lang="ru-RU" sz="2000" dirty="0" smtClean="0"/>
              <a:t>ь</a:t>
            </a:r>
            <a:r>
              <a:rPr lang="tt-RU" sz="2000" dirty="0" smtClean="0"/>
              <a:t>дә яраланып госпитал</a:t>
            </a:r>
            <a:r>
              <a:rPr lang="ru-RU" sz="2000" dirty="0" smtClean="0"/>
              <a:t>ь</a:t>
            </a:r>
            <a:r>
              <a:rPr lang="tt-RU" sz="2000" dirty="0" smtClean="0"/>
              <a:t>гә эләгә. 2 айдан  651 нче укчы полкы белән кире фронтка китә . 1942 елнын 9 февралендә тагын җиңелчә яралана, госпитал</a:t>
            </a:r>
            <a:r>
              <a:rPr lang="ru-RU" sz="2000" dirty="0" smtClean="0"/>
              <a:t>ь</a:t>
            </a:r>
            <a:r>
              <a:rPr lang="tt-RU" sz="2000" dirty="0" smtClean="0"/>
              <a:t>гә эләгә. </a:t>
            </a:r>
            <a:r>
              <a:rPr lang="ru-RU" sz="2000" dirty="0" smtClean="0"/>
              <a:t> 1942 нче </a:t>
            </a:r>
            <a:r>
              <a:rPr lang="ru-RU" sz="2000" dirty="0" err="1" smtClean="0"/>
              <a:t>елның мартында</a:t>
            </a:r>
            <a:r>
              <a:rPr lang="ru-RU" sz="2000" dirty="0" smtClean="0"/>
              <a:t>  </a:t>
            </a:r>
            <a:r>
              <a:rPr lang="ru-RU" sz="2000" dirty="0" err="1" smtClean="0"/>
              <a:t>яңадан сугышка</a:t>
            </a:r>
            <a:r>
              <a:rPr lang="ru-RU" sz="2000" dirty="0" smtClean="0"/>
              <a:t> </a:t>
            </a:r>
            <a:r>
              <a:rPr lang="ru-RU" sz="2000" dirty="0" err="1" smtClean="0"/>
              <a:t>керәләр </a:t>
            </a:r>
            <a:r>
              <a:rPr lang="ru-RU" sz="2000" dirty="0" smtClean="0"/>
              <a:t>, 4 нче октябрь</a:t>
            </a:r>
            <a:r>
              <a:rPr lang="tt-RU" sz="2000" dirty="0" smtClean="0"/>
              <a:t>дә 3 кат яралана 5 ай госпитал</a:t>
            </a:r>
            <a:r>
              <a:rPr lang="ru-RU" sz="2000" dirty="0" smtClean="0"/>
              <a:t>ь</a:t>
            </a:r>
            <a:r>
              <a:rPr lang="tt-RU" sz="2000" dirty="0" smtClean="0"/>
              <a:t>лдә ятканнан соң,  инвалидлык алып, армия сафларыннан азат ителә. Кызыл Йолдыз ордены һәм берничә медал</a:t>
            </a:r>
            <a:r>
              <a:rPr lang="ru-RU" sz="2000" dirty="0" smtClean="0"/>
              <a:t>ь</a:t>
            </a:r>
            <a:r>
              <a:rPr lang="tt-RU" sz="2000" dirty="0" smtClean="0"/>
              <a:t>ләр белән бүләкләнгән.    </a:t>
            </a:r>
            <a:r>
              <a:rPr lang="ru-RU" sz="2000" dirty="0" smtClean="0"/>
              <a:t>  </a:t>
            </a:r>
            <a:endParaRPr lang="ru-RU" sz="2000" dirty="0"/>
          </a:p>
        </p:txBody>
      </p:sp>
    </p:spTree>
  </p:cSld>
  <p:clrMapOvr>
    <a:masterClrMapping/>
  </p:clrMapOvr>
  <p:transition>
    <p:comb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0"/>
            <a:ext cx="7452320" cy="1143000"/>
          </a:xfrm>
        </p:spPr>
        <p:txBody>
          <a:bodyPr/>
          <a:lstStyle/>
          <a:p>
            <a:r>
              <a:rPr lang="ru-RU" sz="3600" dirty="0" smtClean="0">
                <a:solidFill>
                  <a:srgbClr val="FF0000"/>
                </a:solidFill>
              </a:rPr>
              <a:t>Ибрагимова В</a:t>
            </a:r>
            <a:r>
              <a:rPr lang="tt-RU" sz="3600" dirty="0" smtClean="0">
                <a:solidFill>
                  <a:srgbClr val="FF0000"/>
                </a:solidFill>
              </a:rPr>
              <a:t>әсимә Галәветдин кызы</a:t>
            </a:r>
            <a:endParaRPr lang="ru-RU" sz="3600" dirty="0">
              <a:solidFill>
                <a:srgbClr val="FF0000"/>
              </a:solidFill>
            </a:endParaRPr>
          </a:p>
        </p:txBody>
      </p:sp>
      <p:sp>
        <p:nvSpPr>
          <p:cNvPr id="4" name="TextBox 3"/>
          <p:cNvSpPr txBox="1"/>
          <p:nvPr/>
        </p:nvSpPr>
        <p:spPr>
          <a:xfrm>
            <a:off x="1763688" y="1268760"/>
            <a:ext cx="184731" cy="369332"/>
          </a:xfrm>
          <a:prstGeom prst="rect">
            <a:avLst/>
          </a:prstGeom>
          <a:noFill/>
        </p:spPr>
        <p:txBody>
          <a:bodyPr wrap="none" rtlCol="0">
            <a:spAutoFit/>
          </a:bodyPr>
          <a:lstStyle/>
          <a:p>
            <a:endParaRPr lang="ru-RU"/>
          </a:p>
        </p:txBody>
      </p:sp>
      <p:sp>
        <p:nvSpPr>
          <p:cNvPr id="6" name="TextBox 5"/>
          <p:cNvSpPr txBox="1"/>
          <p:nvPr/>
        </p:nvSpPr>
        <p:spPr>
          <a:xfrm>
            <a:off x="3059832" y="1556792"/>
            <a:ext cx="5400600" cy="4093428"/>
          </a:xfrm>
          <a:prstGeom prst="rect">
            <a:avLst/>
          </a:prstGeom>
          <a:noFill/>
        </p:spPr>
        <p:txBody>
          <a:bodyPr wrap="square" rtlCol="0">
            <a:spAutoFit/>
          </a:bodyPr>
          <a:lstStyle/>
          <a:p>
            <a:pPr algn="just"/>
            <a:r>
              <a:rPr lang="tt-RU" sz="2000" dirty="0" smtClean="0"/>
              <a:t>   Минем әбием Ибрагимова Вәсимә Галәветдин кызы 1918 нче елда Биектау авылында туган. 4 класс бетереп, фермага эшкә керешкән. Аннан, тормышка чыгып, 7 баланы дөн</a:t>
            </a:r>
            <a:r>
              <a:rPr lang="ru-RU" sz="2000" dirty="0" smtClean="0"/>
              <a:t>ь</a:t>
            </a:r>
            <a:r>
              <a:rPr lang="tt-RU" sz="2000" dirty="0" smtClean="0"/>
              <a:t>яга китергән. </a:t>
            </a:r>
          </a:p>
          <a:p>
            <a:pPr algn="just"/>
            <a:r>
              <a:rPr lang="tt-RU" sz="2000" dirty="0" smtClean="0"/>
              <a:t>   Авылда 4 бригада булган. 1941 нче елда, сугыш башлану сәбәпле, әбиләрне урман кисәргә алып киткәннәр. Аннан кайткач, урак белән ашлык урып, басуда, көлтәләр ясап, төннәр буе эшләгәннәр. Кабат шул </a:t>
            </a:r>
            <a:r>
              <a:rPr lang="tt-RU" sz="2000" dirty="0" smtClean="0"/>
              <a:t>көлтәләрне </a:t>
            </a:r>
            <a:r>
              <a:rPr lang="tt-RU" sz="2000" dirty="0" smtClean="0"/>
              <a:t>үгезләр белән ташып, амбарларда ашлыклар төшергәннәр. Амбардагы әзер икмәкне капчыкларга тутырып, складларга ташыганнар. </a:t>
            </a:r>
            <a:endParaRPr lang="ru-RU"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188640"/>
            <a:ext cx="6995120" cy="792088"/>
          </a:xfrm>
        </p:spPr>
        <p:txBody>
          <a:bodyPr/>
          <a:lstStyle/>
          <a:p>
            <a:r>
              <a:rPr lang="tt-RU" dirty="0" smtClean="0">
                <a:solidFill>
                  <a:srgbClr val="FF0000"/>
                </a:solidFill>
              </a:rPr>
              <a:t>Нәбиуллин Хөппихуҗа Нәбиулла улы </a:t>
            </a:r>
            <a:endParaRPr lang="ru-RU" dirty="0">
              <a:solidFill>
                <a:srgbClr val="FF0000"/>
              </a:solidFill>
            </a:endParaRPr>
          </a:p>
        </p:txBody>
      </p:sp>
      <p:sp>
        <p:nvSpPr>
          <p:cNvPr id="3" name="TextBox 2"/>
          <p:cNvSpPr txBox="1"/>
          <p:nvPr/>
        </p:nvSpPr>
        <p:spPr>
          <a:xfrm>
            <a:off x="3059832" y="1412777"/>
            <a:ext cx="5904656" cy="5570756"/>
          </a:xfrm>
          <a:prstGeom prst="rect">
            <a:avLst/>
          </a:prstGeom>
          <a:noFill/>
        </p:spPr>
        <p:txBody>
          <a:bodyPr wrap="square" rtlCol="0">
            <a:spAutoFit/>
          </a:bodyPr>
          <a:lstStyle/>
          <a:p>
            <a:pPr algn="just"/>
            <a:r>
              <a:rPr lang="tt-RU" sz="2000" dirty="0" smtClean="0"/>
              <a:t>   1912 елның 18 июнендә туган. 1930 елда  армиягә китә, армиядә кавалерист булып хезмәт итә. Сугыш  башлангач, Ленинград  блокадасына эләгә. Вакытлар узгач, блокада өзелә. Ленинград блокадасында күрсәткән батырлыклары </a:t>
            </a:r>
            <a:r>
              <a:rPr lang="tt-RU" sz="2000" dirty="0" smtClean="0"/>
              <a:t>өчен </a:t>
            </a:r>
            <a:r>
              <a:rPr lang="tt-RU" sz="2000" dirty="0" smtClean="0"/>
              <a:t>1942  елның 22 декабрендә медал</a:t>
            </a:r>
            <a:r>
              <a:rPr lang="ru-RU" sz="2000" dirty="0" err="1" smtClean="0"/>
              <a:t>ьләр белән бүләкләнә:</a:t>
            </a:r>
            <a:r>
              <a:rPr lang="ru-RU" sz="2000" dirty="0" smtClean="0"/>
              <a:t> </a:t>
            </a:r>
          </a:p>
          <a:p>
            <a:pPr algn="just"/>
            <a:r>
              <a:rPr lang="ru-RU" sz="2000" dirty="0" smtClean="0"/>
              <a:t> </a:t>
            </a:r>
            <a:r>
              <a:rPr lang="en-US" sz="2000" dirty="0" smtClean="0"/>
              <a:t>xx</a:t>
            </a:r>
            <a:r>
              <a:rPr lang="ru-RU" sz="2000" dirty="0" smtClean="0"/>
              <a:t> лет в Великой Отечественной войне (1945-1965гг)</a:t>
            </a:r>
          </a:p>
          <a:p>
            <a:pPr algn="just"/>
            <a:r>
              <a:rPr lang="ru-RU" sz="2000" dirty="0" err="1" smtClean="0"/>
              <a:t>ххх</a:t>
            </a:r>
            <a:r>
              <a:rPr lang="ru-RU" sz="2000" dirty="0" smtClean="0"/>
              <a:t> лет в Великой Отечественной войне (1945-1975гг)</a:t>
            </a:r>
          </a:p>
          <a:p>
            <a:pPr algn="just"/>
            <a:r>
              <a:rPr lang="ru-RU" sz="2000" dirty="0" smtClean="0"/>
              <a:t>40 лет Победы в Великой Отечественной войне </a:t>
            </a:r>
          </a:p>
          <a:p>
            <a:pPr algn="just"/>
            <a:r>
              <a:rPr lang="ru-RU" sz="2000" dirty="0" smtClean="0"/>
              <a:t>( 1945-1985)</a:t>
            </a:r>
          </a:p>
          <a:p>
            <a:pPr algn="just"/>
            <a:r>
              <a:rPr lang="tt-RU" sz="2000" dirty="0" smtClean="0"/>
              <a:t>50 лет Победы Великой Отечетвенной войне (1945 -1985)</a:t>
            </a:r>
          </a:p>
          <a:p>
            <a:pPr algn="just"/>
            <a:r>
              <a:rPr lang="tt-RU" sz="2000" dirty="0" smtClean="0"/>
              <a:t>60 лет Вор</a:t>
            </a:r>
            <a:r>
              <a:rPr lang="ru-RU" sz="2000" dirty="0" smtClean="0"/>
              <a:t>уженных сил СССР </a:t>
            </a:r>
          </a:p>
          <a:p>
            <a:pPr algn="just"/>
            <a:r>
              <a:rPr lang="ru-RU" sz="2000" dirty="0" smtClean="0"/>
              <a:t>70 лет </a:t>
            </a:r>
            <a:r>
              <a:rPr lang="ru-RU" sz="2000" dirty="0" err="1" smtClean="0"/>
              <a:t>Воруженных</a:t>
            </a:r>
            <a:r>
              <a:rPr lang="ru-RU" sz="2000" dirty="0" smtClean="0"/>
              <a:t> сил СССР </a:t>
            </a:r>
          </a:p>
          <a:p>
            <a:endParaRPr lang="ru-RU" dirty="0" smtClean="0"/>
          </a:p>
          <a:p>
            <a:endParaRPr lang="ru-RU" dirty="0"/>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55976" y="1844824"/>
            <a:ext cx="4248472" cy="3785652"/>
          </a:xfrm>
          <a:prstGeom prst="rect">
            <a:avLst/>
          </a:prstGeom>
          <a:noFill/>
        </p:spPr>
        <p:txBody>
          <a:bodyPr wrap="square" rtlCol="0">
            <a:spAutoFit/>
          </a:bodyPr>
          <a:lstStyle/>
          <a:p>
            <a:pPr algn="just"/>
            <a:r>
              <a:rPr lang="ru-RU" sz="2000" dirty="0" smtClean="0"/>
              <a:t>   Минем </a:t>
            </a:r>
            <a:r>
              <a:rPr lang="ru-RU" sz="2000" dirty="0" err="1" smtClean="0"/>
              <a:t>әбием Шабаева</a:t>
            </a:r>
            <a:r>
              <a:rPr lang="ru-RU" sz="2000" dirty="0" smtClean="0"/>
              <a:t> </a:t>
            </a:r>
            <a:r>
              <a:rPr lang="ru-RU" sz="2000" dirty="0" err="1" smtClean="0"/>
              <a:t>Зәйтүнә Габдулловна</a:t>
            </a:r>
            <a:r>
              <a:rPr lang="ru-RU" sz="2000" dirty="0" smtClean="0"/>
              <a:t> 1917 нче елда </a:t>
            </a:r>
            <a:r>
              <a:rPr lang="ru-RU" sz="2000" dirty="0" err="1" smtClean="0"/>
              <a:t>туган</a:t>
            </a:r>
            <a:r>
              <a:rPr lang="ru-RU" sz="2000" dirty="0" smtClean="0"/>
              <a:t>. </a:t>
            </a:r>
            <a:r>
              <a:rPr lang="ru-RU" sz="2000" dirty="0" err="1" smtClean="0"/>
              <a:t>Сугыш</a:t>
            </a:r>
            <a:r>
              <a:rPr lang="ru-RU" sz="2000" dirty="0" smtClean="0"/>
              <a:t> </a:t>
            </a:r>
            <a:r>
              <a:rPr lang="ru-RU" sz="2000" dirty="0" err="1" smtClean="0"/>
              <a:t>вакытында</a:t>
            </a:r>
            <a:r>
              <a:rPr lang="ru-RU" sz="2000" dirty="0" smtClean="0"/>
              <a:t> </a:t>
            </a:r>
            <a:r>
              <a:rPr lang="ru-RU" sz="2000" dirty="0" err="1" smtClean="0"/>
              <a:t>аңа </a:t>
            </a:r>
            <a:r>
              <a:rPr lang="ru-RU" sz="2000" dirty="0" smtClean="0"/>
              <a:t>24 </a:t>
            </a:r>
            <a:r>
              <a:rPr lang="ru-RU" sz="2000" dirty="0" err="1" smtClean="0"/>
              <a:t>яшь</a:t>
            </a:r>
            <a:r>
              <a:rPr lang="ru-RU" sz="2000" dirty="0" smtClean="0"/>
              <a:t> </a:t>
            </a:r>
            <a:r>
              <a:rPr lang="ru-RU" sz="2000" dirty="0" err="1" smtClean="0"/>
              <a:t>була</a:t>
            </a:r>
            <a:r>
              <a:rPr lang="ru-RU" sz="2000" dirty="0" smtClean="0"/>
              <a:t>. </a:t>
            </a:r>
            <a:r>
              <a:rPr lang="ru-RU" sz="2000" dirty="0" err="1" smtClean="0"/>
              <a:t>Әби </a:t>
            </a:r>
            <a:r>
              <a:rPr lang="ru-RU" sz="2000" dirty="0" smtClean="0"/>
              <a:t>3 </a:t>
            </a:r>
            <a:r>
              <a:rPr lang="ru-RU" sz="2000" dirty="0" err="1" smtClean="0"/>
              <a:t>кечкенә баласы</a:t>
            </a:r>
            <a:r>
              <a:rPr lang="ru-RU" sz="2000" dirty="0" smtClean="0"/>
              <a:t> </a:t>
            </a:r>
            <a:r>
              <a:rPr lang="ru-RU" sz="2000" dirty="0" err="1" smtClean="0"/>
              <a:t>белән </a:t>
            </a:r>
            <a:r>
              <a:rPr lang="ru-RU" sz="2000" dirty="0" smtClean="0"/>
              <a:t>тол калган, бабам </a:t>
            </a:r>
            <a:r>
              <a:rPr lang="ru-RU" sz="2000" dirty="0" err="1" smtClean="0"/>
              <a:t>Сәләхи </a:t>
            </a:r>
            <a:r>
              <a:rPr lang="ru-RU" sz="2000" dirty="0" smtClean="0"/>
              <a:t>1943 нче елда Сталинград </a:t>
            </a:r>
            <a:r>
              <a:rPr lang="ru-RU" sz="2000" dirty="0" err="1" smtClean="0"/>
              <a:t>сугышында</a:t>
            </a:r>
            <a:r>
              <a:rPr lang="ru-RU" sz="2000" dirty="0" smtClean="0"/>
              <a:t> </a:t>
            </a:r>
            <a:r>
              <a:rPr lang="ru-RU" sz="2000" dirty="0" err="1" smtClean="0"/>
              <a:t>һәлак булган</a:t>
            </a:r>
            <a:r>
              <a:rPr lang="ru-RU" sz="2000" dirty="0" smtClean="0"/>
              <a:t>. </a:t>
            </a:r>
            <a:r>
              <a:rPr lang="ru-RU" sz="2000" dirty="0" err="1" smtClean="0"/>
              <a:t>Әби, жиңү көнен якынайтыр</a:t>
            </a:r>
            <a:r>
              <a:rPr lang="ru-RU" sz="2000" dirty="0" smtClean="0"/>
              <a:t> </a:t>
            </a:r>
            <a:r>
              <a:rPr lang="ru-RU" sz="2000" dirty="0" err="1" smtClean="0"/>
              <a:t>өчен, бик</a:t>
            </a:r>
            <a:r>
              <a:rPr lang="ru-RU" sz="2000" dirty="0" smtClean="0"/>
              <a:t> </a:t>
            </a:r>
            <a:r>
              <a:rPr lang="ru-RU" sz="2000" dirty="0" err="1" smtClean="0"/>
              <a:t>авыр</a:t>
            </a:r>
            <a:r>
              <a:rPr lang="ru-RU" sz="2000" dirty="0" smtClean="0"/>
              <a:t> </a:t>
            </a:r>
            <a:r>
              <a:rPr lang="ru-RU" sz="2000" dirty="0" err="1" smtClean="0"/>
              <a:t>эшләрдә хезмәт куйган</a:t>
            </a:r>
            <a:r>
              <a:rPr lang="ru-RU" sz="2000" dirty="0" smtClean="0"/>
              <a:t>: </a:t>
            </a:r>
            <a:r>
              <a:rPr lang="ru-RU" sz="2000" dirty="0" err="1" smtClean="0"/>
              <a:t>басуда</a:t>
            </a:r>
            <a:r>
              <a:rPr lang="ru-RU" sz="2000" dirty="0" smtClean="0"/>
              <a:t> </a:t>
            </a:r>
            <a:r>
              <a:rPr lang="ru-RU" sz="2000" dirty="0" err="1" smtClean="0"/>
              <a:t>ашлык</a:t>
            </a:r>
            <a:r>
              <a:rPr lang="ru-RU" sz="2000" dirty="0" smtClean="0"/>
              <a:t> </a:t>
            </a:r>
            <a:r>
              <a:rPr lang="ru-RU" sz="2000" dirty="0" err="1" smtClean="0"/>
              <a:t>урган</a:t>
            </a:r>
            <a:r>
              <a:rPr lang="ru-RU" sz="2000" dirty="0" smtClean="0"/>
              <a:t>, </a:t>
            </a:r>
            <a:r>
              <a:rPr lang="ru-RU" sz="2000" dirty="0" err="1" smtClean="0"/>
              <a:t>фермада</a:t>
            </a:r>
            <a:r>
              <a:rPr lang="ru-RU" sz="2000" dirty="0" smtClean="0"/>
              <a:t> </a:t>
            </a:r>
            <a:r>
              <a:rPr lang="ru-RU" sz="2000" dirty="0" err="1" smtClean="0"/>
              <a:t>маллар</a:t>
            </a:r>
            <a:r>
              <a:rPr lang="ru-RU" sz="2000" dirty="0" smtClean="0"/>
              <a:t> </a:t>
            </a:r>
            <a:r>
              <a:rPr lang="ru-RU" sz="2000" dirty="0" err="1" smtClean="0"/>
              <a:t>караган</a:t>
            </a:r>
            <a:r>
              <a:rPr lang="ru-RU" sz="2000" dirty="0" smtClean="0"/>
              <a:t>. </a:t>
            </a:r>
            <a:r>
              <a:rPr lang="ru-RU" sz="2000" dirty="0" err="1" smtClean="0"/>
              <a:t>Шушы</a:t>
            </a:r>
            <a:r>
              <a:rPr lang="ru-RU" sz="2000" dirty="0" smtClean="0"/>
              <a:t> </a:t>
            </a:r>
            <a:r>
              <a:rPr lang="ru-RU" sz="2000" dirty="0" err="1" smtClean="0"/>
              <a:t>авыр</a:t>
            </a:r>
            <a:r>
              <a:rPr lang="ru-RU" sz="2000" dirty="0" smtClean="0"/>
              <a:t> </a:t>
            </a:r>
            <a:r>
              <a:rPr lang="ru-RU" sz="2000" dirty="0" err="1" smtClean="0"/>
              <a:t>хезмәтләре өчен әбием бик</a:t>
            </a:r>
            <a:r>
              <a:rPr lang="ru-RU" sz="2000" dirty="0" smtClean="0"/>
              <a:t> </a:t>
            </a:r>
            <a:r>
              <a:rPr lang="ru-RU" sz="2000" dirty="0" err="1" smtClean="0"/>
              <a:t>күп төрле медальләр белән бүләкләнгән</a:t>
            </a:r>
            <a:r>
              <a:rPr lang="ru-RU" dirty="0" err="1" smtClean="0"/>
              <a:t>.</a:t>
            </a:r>
            <a:endParaRPr lang="ru-RU" dirty="0"/>
          </a:p>
        </p:txBody>
      </p:sp>
      <p:sp>
        <p:nvSpPr>
          <p:cNvPr id="5" name="TextBox 4"/>
          <p:cNvSpPr txBox="1"/>
          <p:nvPr/>
        </p:nvSpPr>
        <p:spPr>
          <a:xfrm>
            <a:off x="3995936" y="0"/>
            <a:ext cx="4608512" cy="1446550"/>
          </a:xfrm>
          <a:prstGeom prst="rect">
            <a:avLst/>
          </a:prstGeom>
          <a:noFill/>
        </p:spPr>
        <p:txBody>
          <a:bodyPr wrap="square" rtlCol="0">
            <a:spAutoFit/>
          </a:bodyPr>
          <a:lstStyle/>
          <a:p>
            <a:pPr algn="ctr"/>
            <a:r>
              <a:rPr lang="ru-RU" sz="4400" dirty="0" err="1" smtClean="0">
                <a:solidFill>
                  <a:srgbClr val="FF0000"/>
                </a:solidFill>
              </a:rPr>
              <a:t>Шабаева</a:t>
            </a:r>
            <a:r>
              <a:rPr lang="ru-RU" sz="4400" dirty="0" smtClean="0">
                <a:solidFill>
                  <a:srgbClr val="FF0000"/>
                </a:solidFill>
              </a:rPr>
              <a:t> </a:t>
            </a:r>
            <a:r>
              <a:rPr lang="ru-RU" sz="4400" dirty="0" err="1" smtClean="0">
                <a:solidFill>
                  <a:srgbClr val="FF0000"/>
                </a:solidFill>
              </a:rPr>
              <a:t>Зәйтүнә Габдулловна</a:t>
            </a:r>
            <a:endParaRPr lang="ru-RU" sz="4400" dirty="0">
              <a:solidFill>
                <a:srgbClr val="FF0000"/>
              </a:solidFill>
            </a:endParaRPr>
          </a:p>
        </p:txBody>
      </p:sp>
      <p:pic>
        <p:nvPicPr>
          <p:cNvPr id="2050" name="Picture 2" descr="E:\IMG_2700.JPG"/>
          <p:cNvPicPr>
            <a:picLocks noChangeAspect="1" noChangeArrowheads="1"/>
          </p:cNvPicPr>
          <p:nvPr/>
        </p:nvPicPr>
        <p:blipFill>
          <a:blip r:embed="rId2" cstate="print"/>
          <a:srcRect/>
          <a:stretch>
            <a:fillRect/>
          </a:stretch>
        </p:blipFill>
        <p:spPr bwMode="auto">
          <a:xfrm>
            <a:off x="1763688" y="404664"/>
            <a:ext cx="2247714" cy="2996952"/>
          </a:xfrm>
          <a:prstGeom prst="rect">
            <a:avLst/>
          </a:prstGeom>
          <a:noFill/>
        </p:spPr>
      </p:pic>
    </p:spTree>
  </p:cSld>
  <p:clrMapOvr>
    <a:masterClrMapping/>
  </p:clrMapOvr>
  <p:transition>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3131840" y="476672"/>
            <a:ext cx="5689873" cy="4392612"/>
          </a:xfrm>
        </p:spPr>
        <p:txBody>
          <a:bodyPr/>
          <a:lstStyle/>
          <a:p>
            <a:pPr>
              <a:buFontTx/>
              <a:buNone/>
            </a:pPr>
            <a:r>
              <a:rPr lang="ru-RU" sz="2800" b="1" dirty="0" smtClean="0"/>
              <a:t>  </a:t>
            </a:r>
            <a:r>
              <a:rPr lang="ru-RU" sz="2800" b="1" dirty="0" smtClean="0">
                <a:solidFill>
                  <a:srgbClr val="FF0000"/>
                </a:solidFill>
              </a:rPr>
              <a:t>            </a:t>
            </a:r>
            <a:r>
              <a:rPr lang="ru-RU" b="1" dirty="0" err="1" smtClean="0">
                <a:solidFill>
                  <a:srgbClr val="FF0000"/>
                </a:solidFill>
              </a:rPr>
              <a:t>Бабиков</a:t>
            </a:r>
            <a:r>
              <a:rPr lang="ru-RU" b="1" dirty="0" smtClean="0">
                <a:solidFill>
                  <a:srgbClr val="FF0000"/>
                </a:solidFill>
              </a:rPr>
              <a:t> Александр     </a:t>
            </a:r>
          </a:p>
          <a:p>
            <a:pPr>
              <a:buFontTx/>
              <a:buNone/>
            </a:pPr>
            <a:r>
              <a:rPr lang="ru-RU" b="1" dirty="0" smtClean="0">
                <a:solidFill>
                  <a:srgbClr val="FF0000"/>
                </a:solidFill>
              </a:rPr>
              <a:t>                     Никитович</a:t>
            </a:r>
            <a:r>
              <a:rPr lang="ru-RU" b="1" dirty="0" smtClean="0"/>
              <a:t> </a:t>
            </a:r>
            <a:endParaRPr lang="ru-RU" sz="2800" b="1" dirty="0" smtClean="0"/>
          </a:p>
          <a:p>
            <a:pPr>
              <a:buFontTx/>
              <a:buNone/>
            </a:pPr>
            <a:r>
              <a:rPr lang="ru-RU" sz="2400" dirty="0" smtClean="0"/>
              <a:t>     (с. </a:t>
            </a:r>
            <a:r>
              <a:rPr lang="ru-RU" sz="2400" dirty="0" err="1" smtClean="0"/>
              <a:t>Ныргында</a:t>
            </a:r>
            <a:r>
              <a:rPr lang="ru-RU" sz="2400" dirty="0" smtClean="0"/>
              <a:t> Удмуртской </a:t>
            </a:r>
            <a:r>
              <a:rPr lang="ru-RU" sz="2400" dirty="0" err="1" smtClean="0"/>
              <a:t>Ресублики</a:t>
            </a:r>
            <a:r>
              <a:rPr lang="ru-RU" sz="2400" dirty="0" smtClean="0"/>
              <a:t>)- </a:t>
            </a:r>
            <a:r>
              <a:rPr lang="ru-RU" sz="2400" dirty="0">
                <a:solidFill>
                  <a:schemeClr val="tx1"/>
                </a:solidFill>
                <a:latin typeface="+mn-lt"/>
                <a:ea typeface="+mn-ea"/>
                <a:cs typeface="+mn-cs"/>
              </a:rPr>
              <a:t>служил в артиллерийских войсках, был пулемётчиком. До Берлина он не дошёл. Он был тяжело ранен под Ржевом. Очень долго лежал в госпитале из-за того, что не заживляли осколочные раны. После продолжительного лечения его отправили домой. За образцовое выполнение заданий командования,  его наградили орденом Красной Звезды</a:t>
            </a:r>
            <a:endParaRPr lang="ru-RU" sz="2400" dirty="0"/>
          </a:p>
        </p:txBody>
      </p:sp>
      <p:pic>
        <p:nvPicPr>
          <p:cNvPr id="1026" name="Picture 2" descr="E:\IMG_20141116_142835.JPG"/>
          <p:cNvPicPr>
            <a:picLocks noChangeAspect="1" noChangeArrowheads="1"/>
          </p:cNvPicPr>
          <p:nvPr/>
        </p:nvPicPr>
        <p:blipFill>
          <a:blip r:embed="rId2" cstate="print"/>
          <a:srcRect l="2986" t="10252" r="10429" b="5173"/>
          <a:stretch>
            <a:fillRect/>
          </a:stretch>
        </p:blipFill>
        <p:spPr bwMode="auto">
          <a:xfrm>
            <a:off x="1403648" y="260648"/>
            <a:ext cx="2024953" cy="2304256"/>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1680" y="260648"/>
            <a:ext cx="7128792" cy="646331"/>
          </a:xfrm>
          <a:prstGeom prst="rect">
            <a:avLst/>
          </a:prstGeom>
          <a:noFill/>
        </p:spPr>
        <p:txBody>
          <a:bodyPr wrap="square" rtlCol="0">
            <a:spAutoFit/>
          </a:bodyPr>
          <a:lstStyle/>
          <a:p>
            <a:r>
              <a:rPr lang="tt-RU" sz="3600" dirty="0" smtClean="0">
                <a:solidFill>
                  <a:srgbClr val="FF0000"/>
                </a:solidFill>
              </a:rPr>
              <a:t>Кадырова Фәүзия Вәлиәхмәт кызы</a:t>
            </a:r>
            <a:endParaRPr lang="ru-RU" sz="3600" dirty="0">
              <a:solidFill>
                <a:srgbClr val="FF0000"/>
              </a:solidFill>
            </a:endParaRPr>
          </a:p>
        </p:txBody>
      </p:sp>
      <p:sp>
        <p:nvSpPr>
          <p:cNvPr id="3" name="TextBox 2"/>
          <p:cNvSpPr txBox="1"/>
          <p:nvPr/>
        </p:nvSpPr>
        <p:spPr>
          <a:xfrm>
            <a:off x="3779912" y="1196752"/>
            <a:ext cx="5040560" cy="4401205"/>
          </a:xfrm>
          <a:prstGeom prst="rect">
            <a:avLst/>
          </a:prstGeom>
          <a:noFill/>
        </p:spPr>
        <p:txBody>
          <a:bodyPr wrap="square" rtlCol="0">
            <a:spAutoFit/>
          </a:bodyPr>
          <a:lstStyle/>
          <a:p>
            <a:pPr algn="just"/>
            <a:r>
              <a:rPr lang="tt-RU" sz="2000" dirty="0" smtClean="0"/>
              <a:t>   Бөек Ватан сугышы башланганда, әбиемә 24 яш</a:t>
            </a:r>
            <a:r>
              <a:rPr lang="ru-RU" sz="2000" dirty="0" smtClean="0"/>
              <a:t>ь</a:t>
            </a:r>
            <a:r>
              <a:rPr lang="tt-RU" sz="2000" dirty="0" smtClean="0"/>
              <a:t> була. 1941 елда Тирсә авылы МТСы каршында кыска сроклы тракторчылар хәзерләү курслары ачыла. Минем әбием һәм тагын берничә хатын – кыз шушы курсларны тәмамлыйлар һәм трактористлар булып эшли башлыйлар. Моннан тыш алар сукыр лампа яктысында фронттагылар өчен оекбаш, бияләй бәйлиләр. Алар тырышлыгы белән 1943 елда яу кырындагы сугышчыларга 8 посылка әзерләп җибәрелә. Болар эчендә 12 телогрейка, 15 пар киез итек, 13 бүрек, 46 килограмм йон, 57 пар оекбаш һәм бияләй кебек бүләкләр була. </a:t>
            </a:r>
            <a:endParaRPr lang="ru-RU" sz="2000" dirty="0"/>
          </a:p>
        </p:txBody>
      </p:sp>
      <p:pic>
        <p:nvPicPr>
          <p:cNvPr id="1026" name="Picture 2" descr="E:\Карт әби 001.jpg"/>
          <p:cNvPicPr>
            <a:picLocks noChangeAspect="1" noChangeArrowheads="1"/>
          </p:cNvPicPr>
          <p:nvPr/>
        </p:nvPicPr>
        <p:blipFill>
          <a:blip r:embed="rId2" cstate="print"/>
          <a:srcRect l="51444" t="22700" r="9567" b="39500"/>
          <a:stretch>
            <a:fillRect/>
          </a:stretch>
        </p:blipFill>
        <p:spPr bwMode="auto">
          <a:xfrm>
            <a:off x="1691680" y="908720"/>
            <a:ext cx="1944216" cy="2592288"/>
          </a:xfrm>
          <a:prstGeom prst="rect">
            <a:avLst/>
          </a:prstGeom>
          <a:noFill/>
        </p:spPr>
      </p:pic>
    </p:spTree>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763688" y="260648"/>
            <a:ext cx="7129462" cy="1143000"/>
          </a:xfrm>
        </p:spPr>
        <p:txBody>
          <a:bodyPr/>
          <a:lstStyle/>
          <a:p>
            <a:r>
              <a:rPr lang="ru-RU" dirty="0" smtClean="0">
                <a:solidFill>
                  <a:srgbClr val="FF0000"/>
                </a:solidFill>
              </a:rPr>
              <a:t>Г</a:t>
            </a:r>
            <a:r>
              <a:rPr lang="tt-RU" dirty="0" smtClean="0">
                <a:solidFill>
                  <a:srgbClr val="FF0000"/>
                </a:solidFill>
              </a:rPr>
              <a:t>имазов Вәгыйз</a:t>
            </a:r>
            <a:r>
              <a:rPr lang="ru-RU" dirty="0" err="1" smtClean="0">
                <a:solidFill>
                  <a:srgbClr val="FF0000"/>
                </a:solidFill>
              </a:rPr>
              <a:t>ъ</a:t>
            </a:r>
            <a:r>
              <a:rPr lang="ru-RU" dirty="0" smtClean="0">
                <a:solidFill>
                  <a:srgbClr val="FF0000"/>
                </a:solidFill>
              </a:rPr>
              <a:t> </a:t>
            </a:r>
            <a:r>
              <a:rPr lang="tt-RU" dirty="0" smtClean="0">
                <a:solidFill>
                  <a:srgbClr val="FF0000"/>
                </a:solidFill>
              </a:rPr>
              <a:t>Таҗи улы</a:t>
            </a:r>
            <a:endParaRPr lang="ru-RU" dirty="0">
              <a:solidFill>
                <a:srgbClr val="FF0000"/>
              </a:solidFill>
            </a:endParaRPr>
          </a:p>
        </p:txBody>
      </p:sp>
      <p:sp>
        <p:nvSpPr>
          <p:cNvPr id="20483" name="Rectangle 3"/>
          <p:cNvSpPr>
            <a:spLocks noGrp="1" noChangeArrowheads="1"/>
          </p:cNvSpPr>
          <p:nvPr>
            <p:ph type="body" idx="1"/>
          </p:nvPr>
        </p:nvSpPr>
        <p:spPr>
          <a:xfrm>
            <a:off x="4283968" y="1557338"/>
            <a:ext cx="4609207" cy="4392612"/>
          </a:xfrm>
        </p:spPr>
        <p:txBody>
          <a:bodyPr/>
          <a:lstStyle/>
          <a:p>
            <a:pPr algn="just">
              <a:buClr>
                <a:srgbClr val="800000"/>
              </a:buClr>
              <a:buSzPct val="50000"/>
              <a:buNone/>
            </a:pPr>
            <a:r>
              <a:rPr lang="tt-RU" sz="2000" dirty="0" smtClean="0"/>
              <a:t>        Бабакай, 12 яшеннән үк тракторчы ярдәмчесе булып эшли башлаган. Эш сәгате бер караңгыдан икенче караңгыга кадәр булган. Шушы авыр хезмәттә булуларына карамастан, ач килеш эшләгәннәр. “Бөтенесе фронт өчен!” – дигән лозунг астында эшләп, булган икмәкне фронтка җибәргәннәр. “Без моны явыз дошманны җиңү сәгатен якынайту өчен дип, чын күңелдән ышанып эшли идек”, - дип сөйли бабам.</a:t>
            </a:r>
            <a:endParaRPr lang="ru-RU" sz="2000" dirty="0"/>
          </a:p>
        </p:txBody>
      </p:sp>
      <p:pic>
        <p:nvPicPr>
          <p:cNvPr id="2050" name="Picture 2" descr="E:\6.jpg"/>
          <p:cNvPicPr>
            <a:picLocks noChangeAspect="1" noChangeArrowheads="1"/>
          </p:cNvPicPr>
          <p:nvPr/>
        </p:nvPicPr>
        <p:blipFill>
          <a:blip r:embed="rId2" cstate="print"/>
          <a:srcRect/>
          <a:stretch>
            <a:fillRect/>
          </a:stretch>
        </p:blipFill>
        <p:spPr bwMode="auto">
          <a:xfrm>
            <a:off x="1619672" y="1196752"/>
            <a:ext cx="2854957" cy="1872208"/>
          </a:xfrm>
          <a:prstGeom prst="rect">
            <a:avLst/>
          </a:prstGeom>
          <a:noFill/>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274638"/>
            <a:ext cx="6995120" cy="1143000"/>
          </a:xfrm>
        </p:spPr>
        <p:txBody>
          <a:bodyPr/>
          <a:lstStyle/>
          <a:p>
            <a:r>
              <a:rPr lang="tt-RU" dirty="0" smtClean="0">
                <a:solidFill>
                  <a:srgbClr val="FF0000"/>
                </a:solidFill>
              </a:rPr>
              <a:t>Гимазова Вәсилә Гәрәй кызы</a:t>
            </a:r>
            <a:endParaRPr lang="ru-RU" dirty="0">
              <a:solidFill>
                <a:srgbClr val="FF0000"/>
              </a:solidFill>
            </a:endParaRPr>
          </a:p>
        </p:txBody>
      </p:sp>
      <p:sp>
        <p:nvSpPr>
          <p:cNvPr id="3" name="Содержимое 2"/>
          <p:cNvSpPr>
            <a:spLocks noGrp="1"/>
          </p:cNvSpPr>
          <p:nvPr>
            <p:ph idx="1"/>
          </p:nvPr>
        </p:nvSpPr>
        <p:spPr>
          <a:xfrm>
            <a:off x="4211960" y="1600200"/>
            <a:ext cx="4474840" cy="4525963"/>
          </a:xfrm>
        </p:spPr>
        <p:txBody>
          <a:bodyPr/>
          <a:lstStyle/>
          <a:p>
            <a:pPr algn="just">
              <a:buNone/>
            </a:pPr>
            <a:r>
              <a:rPr lang="tt-RU" dirty="0" smtClean="0"/>
              <a:t>     </a:t>
            </a:r>
            <a:r>
              <a:rPr lang="tt-RU" sz="2000" dirty="0" smtClean="0"/>
              <a:t>Бөек Ватан сугышы башланганда, әбиемә 13 яш</a:t>
            </a:r>
            <a:r>
              <a:rPr lang="ru-RU" sz="2000" dirty="0" smtClean="0"/>
              <a:t>ь</a:t>
            </a:r>
            <a:r>
              <a:rPr lang="tt-RU" sz="2000" dirty="0" smtClean="0"/>
              <a:t> була. Ул, урак урып, көлтә бәйләп, җәй буе кырда эшләгән. Укуын да ташламаган. Зурлар белән печән чапкан. Мәктәптә китапсыз, дәфтәрсез, төрле кәгаз</a:t>
            </a:r>
            <a:r>
              <a:rPr lang="ru-RU" sz="2000" dirty="0" smtClean="0"/>
              <a:t>ь</a:t>
            </a:r>
            <a:r>
              <a:rPr lang="tt-RU" sz="2000" dirty="0" smtClean="0"/>
              <a:t>ләргә язып, тырышып укыганнар. Ул, сугыш чорында  10 класс белем алып, сугыш туктагач, институт тәмамлаган. Бөтен тырышлыгын яш</a:t>
            </a:r>
            <a:r>
              <a:rPr lang="ru-RU" sz="2000" dirty="0" smtClean="0"/>
              <a:t>ь</a:t>
            </a:r>
            <a:r>
              <a:rPr lang="tt-RU" sz="2000" dirty="0" smtClean="0"/>
              <a:t> буынны тәрбияләүгә багышлаган. 42 ел укытып, лаеклы ялга чыккан.  </a:t>
            </a:r>
            <a:endParaRPr lang="ru-RU" sz="2000" dirty="0"/>
          </a:p>
        </p:txBody>
      </p:sp>
      <p:pic>
        <p:nvPicPr>
          <p:cNvPr id="1026" name="Picture 2" descr="E:\Фото083.jpg"/>
          <p:cNvPicPr>
            <a:picLocks noChangeAspect="1" noChangeArrowheads="1"/>
          </p:cNvPicPr>
          <p:nvPr/>
        </p:nvPicPr>
        <p:blipFill>
          <a:blip r:embed="rId2" cstate="print"/>
          <a:srcRect/>
          <a:stretch>
            <a:fillRect/>
          </a:stretch>
        </p:blipFill>
        <p:spPr bwMode="auto">
          <a:xfrm>
            <a:off x="1691680" y="1340768"/>
            <a:ext cx="2784309" cy="2088232"/>
          </a:xfrm>
          <a:prstGeom prst="rect">
            <a:avLst/>
          </a:prstGeom>
          <a:noFill/>
        </p:spPr>
      </p:pic>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solidFill>
                  <a:srgbClr val="FF0000"/>
                </a:solidFill>
              </a:rPr>
              <a:t>         Нуретдинов Мәг</a:t>
            </a:r>
            <a:r>
              <a:rPr lang="ru-RU" dirty="0" err="1" smtClean="0">
                <a:solidFill>
                  <a:srgbClr val="FF0000"/>
                </a:solidFill>
              </a:rPr>
              <a:t>ъсүм        </a:t>
            </a:r>
            <a:br>
              <a:rPr lang="ru-RU" dirty="0" err="1" smtClean="0">
                <a:solidFill>
                  <a:srgbClr val="FF0000"/>
                </a:solidFill>
              </a:rPr>
            </a:br>
            <a:r>
              <a:rPr lang="ru-RU" dirty="0" err="1" smtClean="0">
                <a:solidFill>
                  <a:srgbClr val="FF0000"/>
                </a:solidFill>
              </a:rPr>
              <a:t>         Шәмсетдин улы</a:t>
            </a:r>
            <a:endParaRPr lang="ru-RU" dirty="0">
              <a:solidFill>
                <a:srgbClr val="FF0000"/>
              </a:solidFill>
            </a:endParaRPr>
          </a:p>
        </p:txBody>
      </p:sp>
      <p:sp>
        <p:nvSpPr>
          <p:cNvPr id="3" name="Содержимое 2"/>
          <p:cNvSpPr>
            <a:spLocks noGrp="1"/>
          </p:cNvSpPr>
          <p:nvPr>
            <p:ph idx="1"/>
          </p:nvPr>
        </p:nvSpPr>
        <p:spPr>
          <a:xfrm>
            <a:off x="3995936" y="1628800"/>
            <a:ext cx="4320480" cy="4453955"/>
          </a:xfrm>
        </p:spPr>
        <p:txBody>
          <a:bodyPr/>
          <a:lstStyle/>
          <a:p>
            <a:pPr algn="just">
              <a:buNone/>
            </a:pPr>
            <a:r>
              <a:rPr lang="tt-RU" sz="2400" dirty="0" smtClean="0"/>
              <a:t>       Ул 1941 елның 28 октябреннән 1944 елның 16 октябренә кадәр 14 нче гвардия полкы составында шофер булган. Мәгъсүм Шәмсетдин улы Бөек Ватан сугышында үз-үзен аямыйча көрәшә. Бик күп шәһәрләрне азат  иткән өчен  медальләр белән бүләкләнә:</a:t>
            </a:r>
          </a:p>
          <a:p>
            <a:pPr algn="just"/>
            <a:r>
              <a:rPr lang="tt-RU" sz="2400" dirty="0" smtClean="0"/>
              <a:t>“За Победу над Германией”</a:t>
            </a:r>
          </a:p>
          <a:p>
            <a:pPr algn="just"/>
            <a:r>
              <a:rPr lang="tt-RU" sz="2400" dirty="0" smtClean="0"/>
              <a:t>“Сто лет воору</a:t>
            </a:r>
            <a:r>
              <a:rPr lang="ru-RU" sz="2400" dirty="0" err="1" smtClean="0"/>
              <a:t>женных</a:t>
            </a:r>
            <a:r>
              <a:rPr lang="ru-RU" sz="2400" dirty="0" smtClean="0"/>
              <a:t> сил</a:t>
            </a:r>
            <a:r>
              <a:rPr lang="tt-RU" sz="2400" dirty="0" smtClean="0"/>
              <a:t>”</a:t>
            </a:r>
            <a:endParaRPr lang="ru-RU" sz="2400" dirty="0"/>
          </a:p>
        </p:txBody>
      </p:sp>
      <p:pic>
        <p:nvPicPr>
          <p:cNvPr id="4" name="Рисунок 3" descr="2014-11-12 20.jpg"/>
          <p:cNvPicPr>
            <a:picLocks noChangeAspect="1"/>
          </p:cNvPicPr>
          <p:nvPr/>
        </p:nvPicPr>
        <p:blipFill>
          <a:blip r:embed="rId2" cstate="print"/>
          <a:stretch>
            <a:fillRect/>
          </a:stretch>
        </p:blipFill>
        <p:spPr>
          <a:xfrm>
            <a:off x="2411760" y="1556792"/>
            <a:ext cx="1686002" cy="2376264"/>
          </a:xfrm>
          <a:prstGeom prst="rect">
            <a:avLst/>
          </a:prstGeom>
        </p:spPr>
      </p:pic>
    </p:spTree>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0"/>
            <a:ext cx="7221488" cy="692696"/>
          </a:xfrm>
        </p:spPr>
        <p:txBody>
          <a:bodyPr/>
          <a:lstStyle/>
          <a:p>
            <a:r>
              <a:rPr lang="ru-RU" dirty="0" err="1" smtClean="0">
                <a:solidFill>
                  <a:srgbClr val="FF0000"/>
                </a:solidFill>
              </a:rPr>
              <a:t>Галиева</a:t>
            </a:r>
            <a:r>
              <a:rPr lang="ru-RU" dirty="0" smtClean="0">
                <a:solidFill>
                  <a:srgbClr val="FF0000"/>
                </a:solidFill>
              </a:rPr>
              <a:t> </a:t>
            </a:r>
            <a:r>
              <a:rPr lang="ru-RU" dirty="0" err="1" smtClean="0">
                <a:solidFill>
                  <a:srgbClr val="FF0000"/>
                </a:solidFill>
              </a:rPr>
              <a:t>Зәйтүн</a:t>
            </a:r>
            <a:r>
              <a:rPr lang="tt-RU" dirty="0" smtClean="0">
                <a:solidFill>
                  <a:srgbClr val="FF0000"/>
                </a:solidFill>
              </a:rPr>
              <a:t>ә Шәех кызы</a:t>
            </a:r>
            <a:endParaRPr lang="ru-RU" dirty="0">
              <a:solidFill>
                <a:srgbClr val="FF0000"/>
              </a:solidFill>
            </a:endParaRPr>
          </a:p>
        </p:txBody>
      </p:sp>
      <p:sp>
        <p:nvSpPr>
          <p:cNvPr id="3" name="Содержимое 2"/>
          <p:cNvSpPr>
            <a:spLocks noGrp="1"/>
          </p:cNvSpPr>
          <p:nvPr>
            <p:ph idx="1"/>
          </p:nvPr>
        </p:nvSpPr>
        <p:spPr>
          <a:xfrm>
            <a:off x="2699792" y="908720"/>
            <a:ext cx="6131024" cy="5328592"/>
          </a:xfrm>
        </p:spPr>
        <p:txBody>
          <a:bodyPr/>
          <a:lstStyle/>
          <a:p>
            <a:pPr algn="just">
              <a:buNone/>
            </a:pPr>
            <a:r>
              <a:rPr lang="tt-RU" sz="2000" dirty="0" smtClean="0"/>
              <a:t>        Минем әбием Галиева Зәйтүнә Шәех кызы 1939 елның 11 мартында Удмуртиянең Кияс районы Тауҗамал авылында туган. Сугыш елларында бик күп авырлык кичергәннәр. Туганнарында хезмәт итеп, ачлы-туклы яшәгәннәр. Югары Барҗы авылына йөреп, 7 классны тәмамлый. Шәм яктысында дәрес хәзерләп, бер көнен дә калдырмый йөреп укый әбием. Туган апасы белән Воткинск шәһәренә барып эшкә урнаша. Ләкин туган якны, әнисен сагыну хисе көчле була.  Кире авылга кайтып, бозау карау эшенә керешә. Эшкә бирелеп, күңелен биреп эшли. Уңган кызны Казан авыл хуҗалыгы җыеннарына да җибәрәләр. Соңыннан сыерлар карый башлый. Һәрвакыт беренчеләр рәтендә йөри. Бик күп мактау кәгаз</a:t>
            </a:r>
            <a:r>
              <a:rPr lang="ru-RU" sz="2000" dirty="0" smtClean="0"/>
              <a:t>ь</a:t>
            </a:r>
            <a:r>
              <a:rPr lang="tt-RU" sz="2000" dirty="0" smtClean="0"/>
              <a:t>ләре, бүләкләр белән бүләкләнә, хезмәт ветераны исемен йөртә.</a:t>
            </a:r>
            <a:endParaRPr lang="ru-RU" sz="2000"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ChangeArrowheads="1"/>
          </p:cNvSpPr>
          <p:nvPr/>
        </p:nvSpPr>
        <p:spPr bwMode="auto">
          <a:xfrm>
            <a:off x="1835150" y="333375"/>
            <a:ext cx="6985000" cy="2031325"/>
          </a:xfrm>
          <a:prstGeom prst="rect">
            <a:avLst/>
          </a:prstGeom>
          <a:noFill/>
          <a:ln w="9525">
            <a:noFill/>
            <a:miter lim="800000"/>
            <a:headEnd/>
            <a:tailEnd/>
          </a:ln>
          <a:effectLst/>
        </p:spPr>
        <p:txBody>
          <a:bodyPr>
            <a:spAutoFit/>
          </a:bodyPr>
          <a:lstStyle/>
          <a:p>
            <a:pPr algn="ctr"/>
            <a:endParaRPr lang="ru-RU" b="1" i="1" dirty="0"/>
          </a:p>
          <a:p>
            <a:pPr algn="ctr"/>
            <a:endParaRPr lang="ru-RU" b="1" i="1" dirty="0"/>
          </a:p>
          <a:p>
            <a:pPr algn="ctr"/>
            <a:endParaRPr lang="ru-RU" b="1" i="1" dirty="0"/>
          </a:p>
          <a:p>
            <a:pPr algn="ctr"/>
            <a:endParaRPr lang="ru-RU" b="1" i="1" dirty="0"/>
          </a:p>
          <a:p>
            <a:pPr algn="ctr"/>
            <a:endParaRPr lang="ru-RU" b="1" i="1" dirty="0"/>
          </a:p>
          <a:p>
            <a:pPr algn="ctr"/>
            <a:endParaRPr lang="ru-RU" b="1" i="1" dirty="0"/>
          </a:p>
          <a:p>
            <a:pPr algn="ctr"/>
            <a:endParaRPr lang="ru-RU" b="1" i="1" dirty="0"/>
          </a:p>
        </p:txBody>
      </p:sp>
      <p:pic>
        <p:nvPicPr>
          <p:cNvPr id="1026" name="Picture 2" descr="E:\S6003537.JPG"/>
          <p:cNvPicPr>
            <a:picLocks noChangeAspect="1" noChangeArrowheads="1"/>
          </p:cNvPicPr>
          <p:nvPr/>
        </p:nvPicPr>
        <p:blipFill>
          <a:blip r:embed="rId2" cstate="print"/>
          <a:srcRect/>
          <a:stretch>
            <a:fillRect/>
          </a:stretch>
        </p:blipFill>
        <p:spPr bwMode="auto">
          <a:xfrm>
            <a:off x="1907704" y="260648"/>
            <a:ext cx="1966927" cy="3024336"/>
          </a:xfrm>
          <a:prstGeom prst="rect">
            <a:avLst/>
          </a:prstGeom>
          <a:noFill/>
        </p:spPr>
      </p:pic>
      <p:sp>
        <p:nvSpPr>
          <p:cNvPr id="4" name="TextBox 3"/>
          <p:cNvSpPr txBox="1"/>
          <p:nvPr/>
        </p:nvSpPr>
        <p:spPr>
          <a:xfrm>
            <a:off x="4355976" y="188640"/>
            <a:ext cx="4320480" cy="461665"/>
          </a:xfrm>
          <a:prstGeom prst="rect">
            <a:avLst/>
          </a:prstGeom>
          <a:noFill/>
        </p:spPr>
        <p:txBody>
          <a:bodyPr wrap="square" rtlCol="0">
            <a:spAutoFit/>
          </a:bodyPr>
          <a:lstStyle/>
          <a:p>
            <a:r>
              <a:rPr lang="ru-RU" sz="2400" b="1" dirty="0" smtClean="0">
                <a:solidFill>
                  <a:srgbClr val="FF0000"/>
                </a:solidFill>
              </a:rPr>
              <a:t>Алексеев Матвей Васильевич</a:t>
            </a:r>
            <a:endParaRPr lang="ru-RU" sz="2400" b="1" dirty="0">
              <a:solidFill>
                <a:srgbClr val="FF0000"/>
              </a:solidFill>
            </a:endParaRPr>
          </a:p>
        </p:txBody>
      </p:sp>
      <p:sp>
        <p:nvSpPr>
          <p:cNvPr id="5" name="TextBox 4"/>
          <p:cNvSpPr txBox="1"/>
          <p:nvPr/>
        </p:nvSpPr>
        <p:spPr>
          <a:xfrm>
            <a:off x="4067944" y="764704"/>
            <a:ext cx="4752528" cy="3170099"/>
          </a:xfrm>
          <a:prstGeom prst="rect">
            <a:avLst/>
          </a:prstGeom>
          <a:noFill/>
        </p:spPr>
        <p:txBody>
          <a:bodyPr wrap="square" rtlCol="0">
            <a:spAutoFit/>
          </a:bodyPr>
          <a:lstStyle/>
          <a:p>
            <a:pPr algn="just"/>
            <a:r>
              <a:rPr lang="ru-RU" sz="2000" dirty="0" smtClean="0"/>
              <a:t>     Матвей Васильевич учился в </a:t>
            </a:r>
            <a:r>
              <a:rPr lang="ru-RU" sz="2000" dirty="0" err="1" smtClean="0"/>
              <a:t>Бимской</a:t>
            </a:r>
            <a:r>
              <a:rPr lang="ru-RU" sz="2000" dirty="0" smtClean="0"/>
              <a:t> школе, когда началась война…В 1942 году он закончил семилетнюю школу и начал работать в колхозе. «Подростки стали главной силой на трудовом фронте» - вспоминал дедушка Матвей.</a:t>
            </a:r>
          </a:p>
          <a:p>
            <a:pPr algn="just"/>
            <a:r>
              <a:rPr lang="ru-RU" sz="2000" dirty="0" smtClean="0"/>
              <a:t>     В 1943 году его забрали в армию. 4 месяца учился в пехотном лагере, потом отправили в Москву. Там их учили держать и пользоваться оружием.</a:t>
            </a:r>
          </a:p>
        </p:txBody>
      </p:sp>
      <p:sp>
        <p:nvSpPr>
          <p:cNvPr id="6" name="TextBox 5"/>
          <p:cNvSpPr txBox="1"/>
          <p:nvPr/>
        </p:nvSpPr>
        <p:spPr>
          <a:xfrm>
            <a:off x="3275856" y="3789040"/>
            <a:ext cx="5400600" cy="2246769"/>
          </a:xfrm>
          <a:prstGeom prst="rect">
            <a:avLst/>
          </a:prstGeom>
          <a:noFill/>
        </p:spPr>
        <p:txBody>
          <a:bodyPr wrap="square" rtlCol="0">
            <a:spAutoFit/>
          </a:bodyPr>
          <a:lstStyle/>
          <a:p>
            <a:pPr algn="just"/>
            <a:r>
              <a:rPr lang="ru-RU" sz="2000" dirty="0" smtClean="0"/>
              <a:t>     По состоянию здоровья его не отправили на войну. Вот он остался работать на заводе, но считался военным. «Все для фронта, все для победы!» – этот лозунг стал главным с первых дней войны для людей. Нужно было работать, ведь на фронте гибли люди», -  рассказывал Матвей Васильевич.</a:t>
            </a:r>
            <a:endParaRPr lang="ru-RU" sz="2000" dirty="0"/>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51720" y="332656"/>
            <a:ext cx="6408712" cy="769441"/>
          </a:xfrm>
          <a:prstGeom prst="rect">
            <a:avLst/>
          </a:prstGeom>
          <a:noFill/>
        </p:spPr>
        <p:txBody>
          <a:bodyPr wrap="square" rtlCol="0">
            <a:spAutoFit/>
          </a:bodyPr>
          <a:lstStyle/>
          <a:p>
            <a:r>
              <a:rPr lang="ru-RU" sz="4400" dirty="0" smtClean="0">
                <a:solidFill>
                  <a:srgbClr val="FF0000"/>
                </a:solidFill>
              </a:rPr>
              <a:t>Красильников Георгий</a:t>
            </a:r>
            <a:endParaRPr lang="ru-RU" sz="4400" dirty="0">
              <a:solidFill>
                <a:srgbClr val="FF0000"/>
              </a:solidFill>
            </a:endParaRPr>
          </a:p>
        </p:txBody>
      </p:sp>
      <p:sp>
        <p:nvSpPr>
          <p:cNvPr id="7" name="TextBox 6"/>
          <p:cNvSpPr txBox="1"/>
          <p:nvPr/>
        </p:nvSpPr>
        <p:spPr>
          <a:xfrm>
            <a:off x="2843808" y="1556792"/>
            <a:ext cx="5688632" cy="2677656"/>
          </a:xfrm>
          <a:prstGeom prst="rect">
            <a:avLst/>
          </a:prstGeom>
          <a:noFill/>
        </p:spPr>
        <p:txBody>
          <a:bodyPr wrap="square" rtlCol="0">
            <a:spAutoFit/>
          </a:bodyPr>
          <a:lstStyle/>
          <a:p>
            <a:pPr algn="just"/>
            <a:r>
              <a:rPr lang="ru-RU" sz="2800" dirty="0" smtClean="0"/>
              <a:t>     Моего прадеда зовут Георгий. Он участвовал в Великой Отечественной войне с момента ее начала. Прадед героически воевал за свою Родину, в результате чего погиб.</a:t>
            </a:r>
            <a:endParaRPr lang="ru-RU" sz="2800" dirty="0"/>
          </a:p>
        </p:txBody>
      </p:sp>
    </p:spTree>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9 мая 11 кл">
  <a:themeElements>
    <a:clrScheme name="9 мая_01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9 мая_01">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 мая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 мая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 мая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 мая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 мая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 мая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 мая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 мая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 мая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 мая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 мая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 мая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 мая_01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9 мая_01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9 мая 11 кл</Template>
  <TotalTime>1275</TotalTime>
  <Words>1052</Words>
  <Application>Microsoft Office PowerPoint</Application>
  <PresentationFormat>Экран (4:3)</PresentationFormat>
  <Paragraphs>44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9 мая 11 кл</vt:lpstr>
      <vt:lpstr>«Победа деда – моя Победа»</vt:lpstr>
      <vt:lpstr>Слайд 2</vt:lpstr>
      <vt:lpstr>Слайд 3</vt:lpstr>
      <vt:lpstr>Гимазов Вәгыйзъ Таҗи улы</vt:lpstr>
      <vt:lpstr>Гимазова Вәсилә Гәрәй кызы</vt:lpstr>
      <vt:lpstr>         Нуретдинов Мәгъсүм                  Шәмсетдин улы</vt:lpstr>
      <vt:lpstr>Галиева Зәйтүнә Шәех кызы</vt:lpstr>
      <vt:lpstr>Слайд 8</vt:lpstr>
      <vt:lpstr>Слайд 9</vt:lpstr>
      <vt:lpstr>Валеев Мөхәмматхан Вәли улы </vt:lpstr>
      <vt:lpstr>Ибрагимова Вәсимә Галәветдин кызы</vt:lpstr>
      <vt:lpstr>Нәбиуллин Хөппихуҗа Нәбиулла улы </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«Победа деда – моя Победа»</dc:title>
  <dc:creator>Гульназ</dc:creator>
  <cp:lastModifiedBy>Гулия</cp:lastModifiedBy>
  <cp:revision>120</cp:revision>
  <dcterms:created xsi:type="dcterms:W3CDTF">2014-11-12T11:01:06Z</dcterms:created>
  <dcterms:modified xsi:type="dcterms:W3CDTF">2014-11-19T10:43:26Z</dcterms:modified>
</cp:coreProperties>
</file>